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2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59f6ffc2f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e59f6ffc2f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e59f6ffc2f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59f6ffc2f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e59f6ffc2f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e59f6ffc2f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1c285cbd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a1c285cbd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a1c285cbd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d922d6fb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8fd922d6fb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655b0969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e655b0969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e655b0969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9e59126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79e59126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79e59126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7c3d5a5128e7c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f7c3d5a5128e7c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f7c3d5a5128e7c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7c3d5a5128e7c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f7c3d5a5128e7c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f7c3d5a5128e7c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9e5912624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79e5912624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79e5912624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655b09696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e655b0969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655b09696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176228ca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f176228ca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f176228ca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1" Type="http://schemas.openxmlformats.org/officeDocument/2006/relationships/image" Target="../media/image23.png"/><Relationship Id="rId10" Type="http://schemas.openxmlformats.org/officeDocument/2006/relationships/image" Target="../media/image21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5.jpg"/><Relationship Id="rId6" Type="http://schemas.openxmlformats.org/officeDocument/2006/relationships/image" Target="../media/image27.jpg"/><Relationship Id="rId7" Type="http://schemas.openxmlformats.org/officeDocument/2006/relationships/image" Target="../media/image24.jpg"/><Relationship Id="rId8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5.jpg"/><Relationship Id="rId7" Type="http://schemas.openxmlformats.org/officeDocument/2006/relationships/image" Target="../media/image15.jpg"/><Relationship Id="rId8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28.jp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2403311" y="2249145"/>
            <a:ext cx="69774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2024</a:t>
            </a:r>
            <a:endParaRPr b="1" sz="4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Commanders Briefing </a:t>
            </a:r>
            <a:endParaRPr b="1" sz="4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3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9982976" y="6149300"/>
            <a:ext cx="18402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19 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 24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315425" y="6149300"/>
            <a:ext cx="3143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Llanas, C/Parry, &amp; C/Griffin 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Reserved Rooms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3800"/>
          </a:p>
        </p:txBody>
      </p:sp>
      <p:sp>
        <p:nvSpPr>
          <p:cNvPr id="247" name="Google Shape;247;p2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/>
          <p:nvPr/>
        </p:nvSpPr>
        <p:spPr>
          <a:xfrm>
            <a:off x="180900" y="1430300"/>
            <a:ext cx="11787600" cy="4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2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825" y="1426050"/>
            <a:ext cx="2120099" cy="281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2713" y="1415100"/>
            <a:ext cx="2120100" cy="283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7287" y="1421966"/>
            <a:ext cx="2120100" cy="282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31813" y="1421313"/>
            <a:ext cx="2120099" cy="282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34375" y="4509561"/>
            <a:ext cx="2427176" cy="180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42263" y="4507800"/>
            <a:ext cx="2427175" cy="18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80688" y="4509538"/>
            <a:ext cx="2427174" cy="180388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 txBox="1"/>
          <p:nvPr/>
        </p:nvSpPr>
        <p:spPr>
          <a:xfrm>
            <a:off x="678775" y="3710000"/>
            <a:ext cx="16782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1.126: Waiting Room/GLP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3514763" y="3815600"/>
            <a:ext cx="1536000" cy="41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1.124:LRS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6437375" y="3710000"/>
            <a:ext cx="15999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1.122: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Sport Physical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9423863" y="3709992"/>
            <a:ext cx="15360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1.120: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Overflow Room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2279950" y="5868588"/>
            <a:ext cx="1536000" cy="41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 Building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7887851" y="5695788"/>
            <a:ext cx="1536000" cy="58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0.104: Right Side auditorium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4770463" y="5815800"/>
            <a:ext cx="22476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Hallway: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Height/Weight and Check-in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Logistics  </a:t>
            </a:r>
            <a:endParaRPr i="0" sz="43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/>
          <p:nvPr/>
        </p:nvSpPr>
        <p:spPr>
          <a:xfrm>
            <a:off x="219325" y="1397700"/>
            <a:ext cx="58587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Check-In Tables/Chairs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Height and Weight Scales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Wristbands - G, R, P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Dress &amp; Appearance Uniform Posters 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Uniforms - Ordered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Signs - Directional, Height and Weight, Physicals, LRS, Slack QR Codes 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Paperwork - NSOP Schedules, Maps, Extra Physicals, GLPs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Radios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5949150" y="1385725"/>
            <a:ext cx="58587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Snacks - 40 Fruit Snacks, 32 Snack Bars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Waters - 160 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Coolers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Helvetica Neue"/>
              <a:buChar char="●"/>
            </a:pPr>
            <a:r>
              <a:rPr lang="en-US" sz="2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Aid Kit 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208525" y="1320812"/>
            <a:ext cx="120111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Schedule 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Rotations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Set-Up Visuals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Campus Tour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Leads/Volunteers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Reserved Rooms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sz="19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24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/>
          <p:nvPr/>
        </p:nvSpPr>
        <p:spPr>
          <a:xfrm flipH="1" rot="10800000">
            <a:off x="1385027" y="5312605"/>
            <a:ext cx="9465600" cy="127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228600" y="266700"/>
            <a:ext cx="11715900" cy="63057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1728476" y="5491913"/>
            <a:ext cx="912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2722309" y="4352080"/>
            <a:ext cx="6791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3">
            <a:alphaModFix/>
          </a:blip>
          <a:srcRect b="8054" l="0" r="0" t="35973"/>
          <a:stretch/>
        </p:blipFill>
        <p:spPr>
          <a:xfrm>
            <a:off x="941462" y="506987"/>
            <a:ext cx="10290176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911928" y="320782"/>
            <a:ext cx="860441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-21374" y="6483886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208575" y="1377962"/>
            <a:ext cx="120111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Schedule 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Rotations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Set-Up Visuals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Campus Tour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Leads/Volunteers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Reserved Rooms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Schedule</a:t>
            </a:r>
            <a:r>
              <a:rPr lang="en-US" sz="4300">
                <a:solidFill>
                  <a:srgbClr val="002060"/>
                </a:solidFill>
              </a:rPr>
              <a:t>s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180900" y="1378000"/>
            <a:ext cx="59490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 22nd – Main Auditorium (Cadre Led):</a:t>
            </a:r>
            <a:endParaRPr sz="1700" u="sng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0700-0755: Volunteers Arrive/Set-Up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0730-0900: In-Processing (First Floor)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AutoNum type="arabicPeriod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Height &amp; Weight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AutoNum type="arabicPeriod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Check-In Desk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AutoNum type="arabicPeriod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Transition</a:t>
            </a: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Ground Floor </a:t>
            </a: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Auditorium - Rm</a:t>
            </a: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0.212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Char char="-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Overflow Room: 1.120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0905-0920: Commander’s Introduction/Intent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0925-1140: Cadre Introductions/Paperwork/Wings Breakdown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1145-1200: Questions for Cadre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1200: Prospects Dismissed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1205-1300: Volunteers Clean-Up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6129900" y="1320813"/>
            <a:ext cx="59490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 23rd – Main Auditorium (Cadet Led): </a:t>
            </a:r>
            <a:endParaRPr sz="1700" u="sng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0700-0755: Volunteers Arrive/Set-Up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0730-0900: In-Processing/Check-In (Ground Floor)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AutoNum type="arabicPeriod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Schreiner</a:t>
            </a: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/Friday Only Prospects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AutoNum type="arabicPeriod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Height &amp; Weight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AutoNum type="arabicPeriod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Check-In Desk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AutoNum type="arabicPeriod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Transition to Main Auditorium - Rm 0.104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AutoNum type="arabicPeriod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Day Prospects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AutoNum type="arabicPeriod"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Auditorium: Flight Time/Introductions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0900-0910: Wrap Up Flight Time/Transition To Rotations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0915-1140: Group Rotations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1145-1155: Wrap Up Rotations/Transition To Main Auditorium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1200-1300: Club/Wingstaff Introductions (8 min. max) 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1300: Prospects Dismissed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1305-1400: Volunteers Clean-Up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Rotations</a:t>
            </a:r>
            <a:r>
              <a:rPr lang="en-US" sz="4300">
                <a:solidFill>
                  <a:srgbClr val="002060"/>
                </a:solidFill>
              </a:rPr>
              <a:t> 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180900" y="1378000"/>
            <a:ext cx="38673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0915 – 1000: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A/B/C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1.126 – GLP/Waiting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1.122 – Sports Physicals if needed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D/W/X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Room 1.124 – LRS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Dress &amp; 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Appearance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Walkthrough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Y/Z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Upstairs Outside Platform – Tour</a:t>
            </a:r>
            <a:endParaRPr sz="16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4048200" y="1377975"/>
            <a:ext cx="38673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1005 – 1050: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Y/Z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1.126 – GLP/Waiting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1.122 – Sports Physicals if needed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A/B/C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Room 1.124 – LRS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Dress &amp; Appearance Walkthrough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D/W/X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Upstairs Outside Platform – Tour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7915500" y="1377988"/>
            <a:ext cx="38673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1055 – 1140: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D/W/X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1.126 – GLP/Waiting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Room 1.122 – Sports Physicals if needed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Y/Z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Room 1.124 – LRS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Helvetica Neue"/>
              <a:buChar char="-"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Dress &amp; Appearance Walkthrough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</a:t>
            </a:r>
            <a:r>
              <a:rPr lang="en-US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A/B/C</a:t>
            </a:r>
            <a:r>
              <a:rPr lang="en-US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Upstairs Outside Platform – Tour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A/B/C Guide: C/Vallor</a:t>
            </a:r>
            <a:endParaRPr sz="12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D/W/X Guide: C/Branson</a:t>
            </a:r>
            <a:endParaRPr sz="12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Y/Z Guide: C/Superales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Thursday Set-Up Visual </a:t>
            </a:r>
            <a:r>
              <a:rPr lang="en-US" sz="4300">
                <a:solidFill>
                  <a:srgbClr val="002060"/>
                </a:solidFill>
              </a:rPr>
              <a:t> 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00" y="2007325"/>
            <a:ext cx="2821256" cy="37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9250" y="1382150"/>
            <a:ext cx="5959475" cy="2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15825" y="2007333"/>
            <a:ext cx="2952676" cy="3936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3062175" y="3181075"/>
            <a:ext cx="2015400" cy="14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7"/>
          <p:cNvCxnSpPr/>
          <p:nvPr/>
        </p:nvCxnSpPr>
        <p:spPr>
          <a:xfrm>
            <a:off x="6973325" y="3181075"/>
            <a:ext cx="2015400" cy="14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" name="Google Shape;15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9250" y="3857775"/>
            <a:ext cx="5959475" cy="247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7"/>
          <p:cNvCxnSpPr/>
          <p:nvPr/>
        </p:nvCxnSpPr>
        <p:spPr>
          <a:xfrm>
            <a:off x="1496300" y="3746525"/>
            <a:ext cx="377100" cy="405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7"/>
          <p:cNvCxnSpPr/>
          <p:nvPr/>
        </p:nvCxnSpPr>
        <p:spPr>
          <a:xfrm flipH="1" rot="10800000">
            <a:off x="9862175" y="3876975"/>
            <a:ext cx="768600" cy="565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7"/>
          <p:cNvCxnSpPr/>
          <p:nvPr/>
        </p:nvCxnSpPr>
        <p:spPr>
          <a:xfrm>
            <a:off x="5274425" y="5176063"/>
            <a:ext cx="1746000" cy="20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7"/>
          <p:cNvCxnSpPr/>
          <p:nvPr/>
        </p:nvCxnSpPr>
        <p:spPr>
          <a:xfrm>
            <a:off x="7440850" y="5471900"/>
            <a:ext cx="971400" cy="666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Friday Set-Up Visual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2425" y="1889525"/>
            <a:ext cx="2485100" cy="387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900" y="1893375"/>
            <a:ext cx="2140375" cy="386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1938" y="1889150"/>
            <a:ext cx="2239825" cy="38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4613" y="1893363"/>
            <a:ext cx="2215728" cy="386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28675" y="1879375"/>
            <a:ext cx="2239825" cy="386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18"/>
          <p:cNvCxnSpPr/>
          <p:nvPr/>
        </p:nvCxnSpPr>
        <p:spPr>
          <a:xfrm>
            <a:off x="1405500" y="3628350"/>
            <a:ext cx="548700" cy="917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8"/>
          <p:cNvCxnSpPr/>
          <p:nvPr/>
        </p:nvCxnSpPr>
        <p:spPr>
          <a:xfrm rot="10800000">
            <a:off x="3964325" y="3985925"/>
            <a:ext cx="581100" cy="868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8"/>
          <p:cNvCxnSpPr/>
          <p:nvPr/>
        </p:nvCxnSpPr>
        <p:spPr>
          <a:xfrm flipH="1" rot="10800000">
            <a:off x="7994350" y="3418900"/>
            <a:ext cx="488400" cy="817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8"/>
          <p:cNvCxnSpPr/>
          <p:nvPr/>
        </p:nvCxnSpPr>
        <p:spPr>
          <a:xfrm>
            <a:off x="9950950" y="3813775"/>
            <a:ext cx="27000" cy="1050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8"/>
          <p:cNvCxnSpPr/>
          <p:nvPr/>
        </p:nvCxnSpPr>
        <p:spPr>
          <a:xfrm flipH="1">
            <a:off x="4944125" y="3888475"/>
            <a:ext cx="484200" cy="956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Campus Tour</a:t>
            </a:r>
            <a:r>
              <a:rPr lang="en-US" sz="4300">
                <a:solidFill>
                  <a:srgbClr val="002060"/>
                </a:solidFill>
              </a:rPr>
              <a:t> 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>
            <a:off x="180900" y="1378000"/>
            <a:ext cx="11676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Tour Directions: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Building -&gt; Detachment -&gt; Student Union -&gt; Rec Fields -&gt; Rec Center -&gt; Sombrilla -&gt; Main Building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19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 rotWithShape="1">
          <a:blip r:embed="rId5">
            <a:alphaModFix/>
          </a:blip>
          <a:srcRect b="0" l="25104" r="0" t="0"/>
          <a:stretch/>
        </p:blipFill>
        <p:spPr>
          <a:xfrm>
            <a:off x="180900" y="2233300"/>
            <a:ext cx="11787599" cy="39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Leads/Volunteers</a:t>
            </a:r>
            <a:endParaRPr b="0" i="0" sz="3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-21299" y="6493436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6113125" y="14094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5864825" y="1271375"/>
            <a:ext cx="5952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713" y="1561863"/>
            <a:ext cx="1128712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Club/</a:t>
            </a: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Wingstaff</a:t>
            </a: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Representatives</a:t>
            </a:r>
            <a:endParaRPr b="0" i="0" sz="3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-21299" y="6493436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6113125" y="14094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5864825" y="1271375"/>
            <a:ext cx="59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180900" y="1409475"/>
            <a:ext cx="5952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Booster: C/Rodriguez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AAS: C/Fanning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Honor Guard: C/Gibson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Victory: C/Graschel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i5: C/Fanning 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●"/>
            </a:pPr>
            <a:r>
              <a:rPr lang="en-US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Silver Wings: C/Kiang</a:t>
            </a:r>
            <a:endParaRPr sz="20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0027764" y="5427856"/>
            <a:ext cx="1789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Lt. Colonel Connor Griffin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Inspector General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5461499" y="3261227"/>
            <a:ext cx="1356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Colonel Shelby Schrecker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Wing Commander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8394374" y="3237918"/>
            <a:ext cx="211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Colonel Joshua Davidson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Chief of Staff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4104650" y="5427856"/>
            <a:ext cx="1356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Lt. Colonel Mary Vallor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Deputy Commander of Operations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7234628" y="5394440"/>
            <a:ext cx="1356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Cadet Lt. Colonel Cody Funke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Deputy Commander of Combat Support</a:t>
            </a:r>
            <a:endParaRPr b="1" sz="1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 rotWithShape="1">
          <a:blip r:embed="rId5">
            <a:alphaModFix/>
          </a:blip>
          <a:srcRect b="8974" l="0" r="0" t="8761"/>
          <a:stretch/>
        </p:blipFill>
        <p:spPr>
          <a:xfrm>
            <a:off x="4291491" y="3825349"/>
            <a:ext cx="962646" cy="156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8601" y="1561875"/>
            <a:ext cx="962644" cy="156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1730" y="3825349"/>
            <a:ext cx="962644" cy="156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70942" y="1587815"/>
            <a:ext cx="962644" cy="156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41302" y="3858764"/>
            <a:ext cx="962644" cy="156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